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Erklären Sie, dass eine strukturierte Organisation notwendig ist.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Erklären Sie den Vorteilen eines präzisen Einstiegs. Betonen Sie Kontrolle und Transparenz.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Erklären Sie, wie KI die Last der Pflege减轻负担。但请注意，这需要明确的规则和人性化管理，以及严格的数据保护措施。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Erörtern Sie die Herausforderungen und wie KI helfen kann, ohne Risiken zu vernachlässigen.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Erklären Sie die Hauptaspekte des IIO-Betriebssystems anhand der definierten Regeln und Prozesse.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Erklären Sie, wie IIO die KI-Nutzung im Pflegealltag sicherer und transparenter macht.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Fokussiere auf systematische Anwendung von IIO für präventive Maßnahmen und质量管理与检查的应用2：IIO使质量管理更加系统、可验证和前瞻。关键点包括定期探访、遵循专家标准、预防跌倒风险、防止压疮、监控疼痛管理及有效处理投诉。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Erklären Sie, wie IIO Krankmeldungen und Ausfälle effizient verarbeitet und optimierte Dienstpläne generiert. Betonen Sie die Fairness durch individuelle Qualifikationen und Ruhezeiten.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Fokus auf die Herausforderungen der Wissentransfer und -findbarkeit im Unternehmen.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Fokussiere auf die Sicherheit und Transparenz der verschiedenen Datenarten in IIO.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Fokussiere auf Vorteile und Sicherheiten durch IIO, ohne spezifische Techniken zu nennen.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C0D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00000"/>
          </a:xfrm>
          <a:prstGeom prst="rect">
            <a:avLst/>
          </a:prstGeom>
          <a:solidFill>
            <a:srgbClr val="F39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0000" y="800000"/>
            <a:ext cx="6096000" cy="6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1400" b="0">
                <a:solidFill>
                  <a:srgbClr val="F39200"/>
                </a:solidFill>
              </a:rPr>
              <a:t>●─◉─●  IIO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0000" y="1400000"/>
            <a:ext cx="10972800" cy="18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4600" b="1">
                <a:solidFill>
                  <a:srgbClr val="F0F1F8"/>
                </a:solidFill>
              </a:rPr>
              <a:t>IIO in der Pflege</a:t>
            </a:r>
          </a:p>
          <a:p>
            <a:pPr algn="l">
              <a:spcBef>
                <a:spcPts val="1000"/>
              </a:spcBef>
            </a:pPr>
            <a:r>
              <a:rPr sz="1800" b="0">
                <a:solidFill>
                  <a:srgbClr val="F39200"/>
                </a:solidFill>
              </a:rPr>
              <a:t>Anwendungen, Nutzen &amp; realistischer Einstieg · 500 Mitarbeitende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0000" y="6358000"/>
            <a:ext cx="11392000" cy="3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1100" b="0">
                <a:solidFill>
                  <a:srgbClr val="5E6680"/>
                </a:solidFill>
              </a:rPr>
              <a:t>iio.space · Intelego GmbH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000" y="6558000"/>
            <a:ext cx="11392000" cy="2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/>
            <a:r>
              <a:rPr sz="800">
                <a:solidFill>
                  <a:srgbClr val="5E6680"/>
                </a:solidFill>
              </a:rPr>
              <a:t>IIO · INTELEGO INTELLIGENT ORGANISATION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00000"/>
          </a:xfrm>
          <a:prstGeom prst="rect">
            <a:avLst/>
          </a:prstGeom>
          <a:solidFill>
            <a:srgbClr val="F39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0000" y="200000"/>
            <a:ext cx="11392000" cy="2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900" b="0">
                <a:solidFill>
                  <a:srgbClr val="5E6680"/>
                </a:solidFill>
              </a:rPr>
              <a:t>16:30–18:00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0000" y="450000"/>
            <a:ext cx="11392000" cy="9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3600" b="1">
                <a:solidFill>
                  <a:srgbClr val="F0F1F8"/>
                </a:solidFill>
              </a:rPr>
              <a:t>Gesamtnutzen für den Pflegebetrieb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0000" y="1400000"/>
            <a:ext cx="11392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1500" b="0">
                <a:solidFill>
                  <a:srgbClr val="FFAA33"/>
                </a:solidFill>
              </a:rPr>
              <a:t>IIO schafft Entlastung, Sicherheit und Steuerbarkeit.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000" y="2000000"/>
            <a:ext cx="11392000" cy="445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mehr Freiheit für Pfleger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kürzere Arbeitszeiten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sichere Datenverarbeitung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klare Anweisungen eingehalten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0000" y="6558000"/>
            <a:ext cx="11392000" cy="2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/>
            <a:r>
              <a:rPr sz="800">
                <a:solidFill>
                  <a:srgbClr val="5E6680"/>
                </a:solidFill>
              </a:rPr>
              <a:t>IIO · INTELEGO INTELLIGENT ORGANISATION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00000"/>
          </a:xfrm>
          <a:prstGeom prst="rect">
            <a:avLst/>
          </a:prstGeom>
          <a:solidFill>
            <a:srgbClr val="F39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0000" y="200000"/>
            <a:ext cx="11392000" cy="2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900" b="0">
                <a:solidFill>
                  <a:srgbClr val="5E6680"/>
                </a:solidFill>
              </a:rPr>
              <a:t>18:00–19:30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0000" y="450000"/>
            <a:ext cx="11392000" cy="9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3600" b="1">
                <a:solidFill>
                  <a:srgbClr val="F0F1F8"/>
                </a:solidFill>
              </a:rPr>
              <a:t>Realistischer Einstieg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0000" y="1400000"/>
            <a:ext cx="11392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1500" b="0">
                <a:solidFill>
                  <a:srgbClr val="FFAA33"/>
                </a:solidFill>
              </a:rPr>
              <a:t>Nicht alles auf einmal. Start mit einem kontrollierten Pilot.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000" y="2000000"/>
            <a:ext cx="11392000" cy="445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Starte mit kontrollierten Piloten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Implementiere erlaubte Anwendungen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Respektiere Datenregeln und Freigaben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Protokolliere alle Aktivitäten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0000" y="6558000"/>
            <a:ext cx="11392000" cy="2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/>
            <a:r>
              <a:rPr sz="800">
                <a:solidFill>
                  <a:srgbClr val="5E6680"/>
                </a:solidFill>
              </a:rPr>
              <a:t>IIO · INTELEGO INTELLIGENT ORGANISATION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00000"/>
          </a:xfrm>
          <a:prstGeom prst="rect">
            <a:avLst/>
          </a:prstGeom>
          <a:solidFill>
            <a:srgbClr val="F39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0000" y="200000"/>
            <a:ext cx="11392000" cy="2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900" b="0">
                <a:solidFill>
                  <a:srgbClr val="5E6680"/>
                </a:solidFill>
              </a:rPr>
              <a:t>19:30–20:00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0000" y="450000"/>
            <a:ext cx="11392000" cy="9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3600" b="1">
                <a:solidFill>
                  <a:srgbClr val="F0F1F8"/>
                </a:solidFill>
              </a:rPr>
              <a:t>Abschluss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0000" y="1400000"/>
            <a:ext cx="11392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1500" b="0">
                <a:solidFill>
                  <a:srgbClr val="FFAA33"/>
                </a:solidFill>
              </a:rPr>
              <a:t>IIO ist kein reines IT-Projekt.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000" y="2000000"/>
            <a:ext cx="11392000" cy="445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Pflege braucht Entlastung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KI kann helfen, wenn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klare Regeln vorliegen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menschliche Verantwortung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0000" y="6558000"/>
            <a:ext cx="11392000" cy="2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/>
            <a:r>
              <a:rPr sz="800">
                <a:solidFill>
                  <a:srgbClr val="5E6680"/>
                </a:solidFill>
              </a:rPr>
              <a:t>IIO · INTELEGO INTELLIGENT ORGANISATION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00000"/>
          </a:xfrm>
          <a:prstGeom prst="rect">
            <a:avLst/>
          </a:prstGeom>
          <a:solidFill>
            <a:srgbClr val="F39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0000" y="200000"/>
            <a:ext cx="11392000" cy="2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900" b="0">
                <a:solidFill>
                  <a:srgbClr val="5E6680"/>
                </a:solidFill>
              </a:rPr>
              <a:t>0:00–1:30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0000" y="450000"/>
            <a:ext cx="11392000" cy="9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3600" b="1">
                <a:solidFill>
                  <a:srgbClr val="F0F1F8"/>
                </a:solidFill>
              </a:rPr>
              <a:t>Einstieg: Warum ein „Betriebssystem“ für Pflege?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0000" y="1400000"/>
            <a:ext cx="11392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1500" b="0">
                <a:solidFill>
                  <a:srgbClr val="FFAA33"/>
                </a:solidFill>
              </a:rPr>
              <a:t>Ein großer Pflegebetrieb ist kein loses Team mehr, sondern ein komplexes Organisationssystem.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000" y="2000000"/>
            <a:ext cx="11392000" cy="445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Pflegebetrieb 500+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Viele Rollen existieren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Komplexes Organisationssystem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0000" y="6558000"/>
            <a:ext cx="11392000" cy="2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/>
            <a:r>
              <a:rPr sz="800">
                <a:solidFill>
                  <a:srgbClr val="5E6680"/>
                </a:solidFill>
              </a:rPr>
              <a:t>IIO · INTELEGO INTELLIGENT ORGANISATION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00000"/>
          </a:xfrm>
          <a:prstGeom prst="rect">
            <a:avLst/>
          </a:prstGeom>
          <a:solidFill>
            <a:srgbClr val="F39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0000" y="200000"/>
            <a:ext cx="11392000" cy="2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900" b="0">
                <a:solidFill>
                  <a:srgbClr val="5E6680"/>
                </a:solidFill>
              </a:rPr>
              <a:t>1:30–3:30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0000" y="450000"/>
            <a:ext cx="11392000" cy="9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3600" b="1">
                <a:solidFill>
                  <a:srgbClr val="F0F1F8"/>
                </a:solidFill>
              </a:rPr>
              <a:t>Ausgangslage in der Pflege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0000" y="1400000"/>
            <a:ext cx="11392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1500" b="0">
                <a:solidFill>
                  <a:srgbClr val="FFAA33"/>
                </a:solidFill>
              </a:rPr>
              <a:t>Die Pflege steht unter Druck — KI kann helfen, aber nur mit klaren Regeln.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000" y="2000000"/>
            <a:ext cx="11392000" cy="445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Fachkräftemangel besteht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Mitarbeiter bedürfen Entlastung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Zeit gespart durch KI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Dokumentation verbessert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0000" y="6558000"/>
            <a:ext cx="11392000" cy="2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/>
            <a:r>
              <a:rPr sz="800">
                <a:solidFill>
                  <a:srgbClr val="5E6680"/>
                </a:solidFill>
              </a:rPr>
              <a:t>IIO · INTELEGO INTELLIGENT ORGANISATION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00000"/>
          </a:xfrm>
          <a:prstGeom prst="rect">
            <a:avLst/>
          </a:prstGeom>
          <a:solidFill>
            <a:srgbClr val="F39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0000" y="200000"/>
            <a:ext cx="11392000" cy="2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900" b="0">
                <a:solidFill>
                  <a:srgbClr val="5E6680"/>
                </a:solidFill>
              </a:rPr>
              <a:t>3:30–5:30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0000" y="450000"/>
            <a:ext cx="11392000" cy="9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3600" b="1">
                <a:solidFill>
                  <a:srgbClr val="F0F1F8"/>
                </a:solidFill>
              </a:rPr>
              <a:t>Was ist IIO?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0000" y="1400000"/>
            <a:ext cx="11392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1500" b="0">
                <a:solidFill>
                  <a:srgbClr val="FFAA33"/>
                </a:solidFill>
              </a:rPr>
              <a:t>IIO ist ein Betriebssystem für die Organisation.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000" y="2000000"/>
            <a:ext cx="11392000" cy="445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Berechtigungen definiert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Datenschutzregeln angegeben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KI-Nutzung beschränkt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Menschenentscheidungen erforderlich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0000" y="6558000"/>
            <a:ext cx="11392000" cy="2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/>
            <a:r>
              <a:rPr sz="800">
                <a:solidFill>
                  <a:srgbClr val="5E6680"/>
                </a:solidFill>
              </a:rPr>
              <a:t>IIO · INTELEGO INTELLIGENT ORGANISATION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00000"/>
          </a:xfrm>
          <a:prstGeom prst="rect">
            <a:avLst/>
          </a:prstGeom>
          <a:solidFill>
            <a:srgbClr val="F39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0000" y="200000"/>
            <a:ext cx="11392000" cy="2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900" b="0">
                <a:solidFill>
                  <a:srgbClr val="5E6680"/>
                </a:solidFill>
              </a:rPr>
              <a:t>5:30–8:00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0000" y="450000"/>
            <a:ext cx="11392000" cy="9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3600" b="1">
                <a:solidFill>
                  <a:srgbClr val="F0F1F8"/>
                </a:solidFill>
              </a:rPr>
              <a:t>Anwendung 1: Sichere KI-Nutzung im Pflegealltag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0000" y="1400000"/>
            <a:ext cx="11392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1500" b="0">
                <a:solidFill>
                  <a:srgbClr val="FFAA33"/>
                </a:solidFill>
              </a:rPr>
              <a:t>IIO macht aus unsicherer Einzel-KI eine kontrollierte, nachvollziehbare KI-Nutzung.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000" y="2000000"/>
            <a:ext cx="11392000" cy="445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Formulierungshilfe Pflegeberichte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Zusammenfassung Übergaben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Vorbereitung Maßnahmenpläne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Strukturierung Fallnotizen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0000" y="6558000"/>
            <a:ext cx="11392000" cy="2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/>
            <a:r>
              <a:rPr sz="800">
                <a:solidFill>
                  <a:srgbClr val="5E6680"/>
                </a:solidFill>
              </a:rPr>
              <a:t>IIO · INTELEGO INTELLIGENT ORGANISATION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00000"/>
          </a:xfrm>
          <a:prstGeom prst="rect">
            <a:avLst/>
          </a:prstGeom>
          <a:solidFill>
            <a:srgbClr val="F39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0000" y="200000"/>
            <a:ext cx="11392000" cy="2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900" b="0">
                <a:solidFill>
                  <a:srgbClr val="5E6680"/>
                </a:solidFill>
              </a:rPr>
              <a:t>8:00–10:30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0000" y="450000"/>
            <a:ext cx="11392000" cy="9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3600" b="1">
                <a:solidFill>
                  <a:srgbClr val="F0F1F8"/>
                </a:solidFill>
              </a:rPr>
              <a:t>Anwendung 2: Qualitätsmanagement und Prüfungen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0000" y="1400000"/>
            <a:ext cx="11392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1500" b="0">
                <a:solidFill>
                  <a:srgbClr val="FFAA33"/>
                </a:solidFill>
              </a:rPr>
              <a:t>IIO macht Qualitätsmanagement systematischer, prüfbarer und vorausschauender.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000" y="2000000"/>
            <a:ext cx="11392000" cy="445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Pflegevisiten standardisiert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Expertenspezifische Prüfung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Sturzrisiken vorausschauend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Dekubitusprävention kontrolliert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0000" y="6558000"/>
            <a:ext cx="11392000" cy="2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/>
            <a:r>
              <a:rPr sz="800">
                <a:solidFill>
                  <a:srgbClr val="5E6680"/>
                </a:solidFill>
              </a:rPr>
              <a:t>IIO · INTELEGO INTELLIGENT ORGANISATION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00000"/>
          </a:xfrm>
          <a:prstGeom prst="rect">
            <a:avLst/>
          </a:prstGeom>
          <a:solidFill>
            <a:srgbClr val="F39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0000" y="200000"/>
            <a:ext cx="11392000" cy="2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900" b="0">
                <a:solidFill>
                  <a:srgbClr val="5E6680"/>
                </a:solidFill>
              </a:rPr>
              <a:t>10:30–12:30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0000" y="450000"/>
            <a:ext cx="11392000" cy="9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3600" b="1">
                <a:solidFill>
                  <a:srgbClr val="F0F1F8"/>
                </a:solidFill>
              </a:rPr>
              <a:t>Anwendung 3: Dienstplanung und Ausfallmanagement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0000" y="1400000"/>
            <a:ext cx="11392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1500" b="0">
                <a:solidFill>
                  <a:srgbClr val="FFAA33"/>
                </a:solidFill>
              </a:rPr>
              <a:t>IIO kann Dienstplanung regelbasierter, schneller und fairer unterstützen.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000" y="2000000"/>
            <a:ext cx="11392000" cy="445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Krankmeldungen automatisiert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Ausfälle pro Regeln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Optimale Fachkraftquote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Respektiere Ruhezeiten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0000" y="6558000"/>
            <a:ext cx="11392000" cy="2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/>
            <a:r>
              <a:rPr sz="800">
                <a:solidFill>
                  <a:srgbClr val="5E6680"/>
                </a:solidFill>
              </a:rPr>
              <a:t>IIO · INTELEGO INTELLIGENT ORGANISATION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00000"/>
          </a:xfrm>
          <a:prstGeom prst="rect">
            <a:avLst/>
          </a:prstGeom>
          <a:solidFill>
            <a:srgbClr val="F39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0000" y="200000"/>
            <a:ext cx="11392000" cy="2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900" b="0">
                <a:solidFill>
                  <a:srgbClr val="5E6680"/>
                </a:solidFill>
              </a:rPr>
              <a:t>12:30–14:30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0000" y="450000"/>
            <a:ext cx="11392000" cy="9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3600" b="1">
                <a:solidFill>
                  <a:srgbClr val="F0F1F8"/>
                </a:solidFill>
              </a:rPr>
              <a:t>Anwendung 4: Onboarding, Schulung und Wissensmanagement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0000" y="1400000"/>
            <a:ext cx="11392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1500" b="0">
                <a:solidFill>
                  <a:srgbClr val="FFAA33"/>
                </a:solidFill>
              </a:rPr>
              <a:t>IIO macht internes Wissen auffindbar, einheitlich und aktuell nutzbar.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000" y="2000000"/>
            <a:ext cx="11392000" cy="445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Köpfe tragen Wissen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Prozesse erklärt ungleich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Mitarbeitende fragen viele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Dokumente schwer finden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0000" y="6558000"/>
            <a:ext cx="11392000" cy="2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/>
            <a:r>
              <a:rPr sz="800">
                <a:solidFill>
                  <a:srgbClr val="5E6680"/>
                </a:solidFill>
              </a:rPr>
              <a:t>IIO · INTELEGO INTELLIGENT ORGANISATION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00000"/>
          </a:xfrm>
          <a:prstGeom prst="rect">
            <a:avLst/>
          </a:prstGeom>
          <a:solidFill>
            <a:srgbClr val="F39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0000" y="200000"/>
            <a:ext cx="11392000" cy="2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900" b="0">
                <a:solidFill>
                  <a:srgbClr val="5E6680"/>
                </a:solidFill>
              </a:rPr>
              <a:t>14:30–16:30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0000" y="450000"/>
            <a:ext cx="11392000" cy="9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3600" b="1">
                <a:solidFill>
                  <a:srgbClr val="F0F1F8"/>
                </a:solidFill>
              </a:rPr>
              <a:t>Anwendung 5: Datenschutz, Zugriff und Governance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0000" y="1400000"/>
            <a:ext cx="11392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l">
              <a:spcBef>
                <a:spcPts val="0"/>
              </a:spcBef>
            </a:pPr>
            <a:r>
              <a:rPr sz="1500" b="0">
                <a:solidFill>
                  <a:srgbClr val="FFAA33"/>
                </a:solidFill>
              </a:rPr>
              <a:t>IIO macht Datenschutz nicht nur zu einer Richtlinie, sondern zu einem wirksamen Arbeitsprozess.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000" y="2000000"/>
            <a:ext cx="11392000" cy="445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Bewohnerdaten sichern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Diagnosen vertrauenswürdig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Medikation transparenzreich</a:t>
            </a:r>
          </a:p>
          <a:p>
            <a:pPr>
              <a:spcBef>
                <a:spcPts val="800"/>
              </a:spcBef>
            </a:pPr>
            <a:r>
              <a:rPr sz="1700">
                <a:solidFill>
                  <a:srgbClr val="C5CCDF"/>
                </a:solidFill>
              </a:rPr>
              <a:t>→  Angehörigen vertrauen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0000" y="6558000"/>
            <a:ext cx="11392000" cy="28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/>
            <a:r>
              <a:rPr sz="800">
                <a:solidFill>
                  <a:srgbClr val="5E6680"/>
                </a:solidFill>
              </a:rPr>
              <a:t>IIO · INTELEGO INTELLIGENT ORGANISATION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